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Lst>
  <p:handoutMasterIdLst>
    <p:handoutMasterId r:id="rId8"/>
  </p:handoutMasterIdLst>
  <p:sldIdLst>
    <p:sldId id="259" r:id="rId6"/>
    <p:sldId id="260" r:id="rId7"/>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94" userDrawn="1">
          <p15:clr>
            <a:srgbClr val="A4A3A4"/>
          </p15:clr>
        </p15:guide>
        <p15:guide id="3" orient="horz" pos="6339" userDrawn="1">
          <p15:clr>
            <a:srgbClr val="A4A3A4"/>
          </p15:clr>
        </p15:guide>
        <p15:guide id="4" pos="4399"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5B0"/>
    <a:srgbClr val="08B0A0"/>
    <a:srgbClr val="E4352D"/>
    <a:srgbClr val="00B1EB"/>
    <a:srgbClr val="E63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4AF8F43-6549-4AB2-9CB3-10656B6673EA}" v="34" dt="2026-02-10T14:12:39.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602"/>
    <p:restoredTop sz="96259"/>
  </p:normalViewPr>
  <p:slideViewPr>
    <p:cSldViewPr snapToGrid="0" snapToObjects="1">
      <p:cViewPr varScale="1">
        <p:scale>
          <a:sx n="63" d="100"/>
          <a:sy n="63" d="100"/>
        </p:scale>
        <p:origin x="2392" y="56"/>
      </p:cViewPr>
      <p:guideLst>
        <p:guide pos="294"/>
        <p:guide orient="horz" pos="6339"/>
        <p:guide pos="4399"/>
      </p:guideLst>
    </p:cSldViewPr>
  </p:slideViewPr>
  <p:notesTextViewPr>
    <p:cViewPr>
      <p:scale>
        <a:sx n="1" d="1"/>
        <a:sy n="1" d="1"/>
      </p:scale>
      <p:origin x="0" y="0"/>
    </p:cViewPr>
  </p:notesTextViewPr>
  <p:notesViewPr>
    <p:cSldViewPr snapToGrid="0" snapToObjects="1" showGuides="1">
      <p:cViewPr varScale="1">
        <p:scale>
          <a:sx n="131" d="100"/>
          <a:sy n="131" d="100"/>
        </p:scale>
        <p:origin x="2744" y="1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1.xml"/><Relationship Id="rId1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8CB04C77-6AB1-694A-8619-1CC2FF880F1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Platshållare för datum 2">
            <a:extLst>
              <a:ext uri="{FF2B5EF4-FFF2-40B4-BE49-F238E27FC236}">
                <a16:creationId xmlns:a16="http://schemas.microsoft.com/office/drawing/2014/main" id="{7CC45F53-0792-7D4A-8BC6-7C1B389903A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DDCE2A8-A121-684C-B7C5-9E9D3B59363F}" type="datetimeFigureOut">
              <a:t>2026-02-11</a:t>
            </a:fld>
            <a:endParaRPr lang="en-US" dirty="0"/>
          </a:p>
        </p:txBody>
      </p:sp>
      <p:sp>
        <p:nvSpPr>
          <p:cNvPr id="4" name="Platshållare för sidfot 3">
            <a:extLst>
              <a:ext uri="{FF2B5EF4-FFF2-40B4-BE49-F238E27FC236}">
                <a16:creationId xmlns:a16="http://schemas.microsoft.com/office/drawing/2014/main" id="{99B8402D-71FD-B745-8A49-4E3EE744875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Platshållare för bildnummer 4">
            <a:extLst>
              <a:ext uri="{FF2B5EF4-FFF2-40B4-BE49-F238E27FC236}">
                <a16:creationId xmlns:a16="http://schemas.microsoft.com/office/drawing/2014/main" id="{87ED1C02-8769-ED47-AEB8-35E0C725BB4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3DF5D28-3913-264E-AB5F-80C423672187}" type="slidenum">
              <a:t>‹#›</a:t>
            </a:fld>
            <a:endParaRPr lang="en-US" dirty="0"/>
          </a:p>
        </p:txBody>
      </p:sp>
    </p:spTree>
    <p:extLst>
      <p:ext uri="{BB962C8B-B14F-4D97-AF65-F5344CB8AC3E}">
        <p14:creationId xmlns:p14="http://schemas.microsoft.com/office/powerpoint/2010/main" val="46949710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ll 1">
    <p:spTree>
      <p:nvGrpSpPr>
        <p:cNvPr id="1" name=""/>
        <p:cNvGrpSpPr/>
        <p:nvPr/>
      </p:nvGrpSpPr>
      <p:grpSpPr>
        <a:xfrm>
          <a:off x="0" y="0"/>
          <a:ext cx="0" cy="0"/>
          <a:chOff x="0" y="0"/>
          <a:chExt cx="0" cy="0"/>
        </a:xfrm>
      </p:grpSpPr>
      <p:sp>
        <p:nvSpPr>
          <p:cNvPr id="8" name="Platshållare för text 7">
            <a:extLst>
              <a:ext uri="{FF2B5EF4-FFF2-40B4-BE49-F238E27FC236}">
                <a16:creationId xmlns:a16="http://schemas.microsoft.com/office/drawing/2014/main" id="{23F6242A-082C-F64F-BDCB-189D9BFDCAD5}"/>
              </a:ext>
            </a:extLst>
          </p:cNvPr>
          <p:cNvSpPr>
            <a:spLocks noGrp="1"/>
          </p:cNvSpPr>
          <p:nvPr>
            <p:ph type="body" sz="quarter" idx="10"/>
          </p:nvPr>
        </p:nvSpPr>
        <p:spPr>
          <a:xfrm>
            <a:off x="842670" y="1958813"/>
            <a:ext cx="3090623" cy="358299"/>
          </a:xfrm>
          <a:prstGeom prst="rect">
            <a:avLst/>
          </a:prstGeom>
        </p:spPr>
        <p:txBody>
          <a:bodyPr lIns="0" tIns="0" rIns="0" bIns="0"/>
          <a:lstStyle>
            <a:lvl1pPr marL="0" indent="0">
              <a:spcBef>
                <a:spcPts val="0"/>
              </a:spcBef>
              <a:spcAft>
                <a:spcPts val="0"/>
              </a:spcAft>
              <a:buFont typeface="Arial" panose="020B0604020202020204" pitchFamily="34" charset="0"/>
              <a:buNone/>
              <a:defRPr sz="1100" i="1">
                <a:latin typeface="Arial" panose="020B0604020202020204" pitchFamily="34" charset="0"/>
                <a:cs typeface="Arial" panose="020B0604020202020204" pitchFamily="34" charset="0"/>
              </a:defRPr>
            </a:lvl1pPr>
            <a:lvl2pPr marL="12700" indent="0">
              <a:buFont typeface="Arial" panose="020B0604020202020204" pitchFamily="34" charset="0"/>
              <a:buNone/>
              <a:tabLst/>
              <a:defRPr sz="1100" b="1">
                <a:latin typeface="Arial" panose="020B0604020202020204" pitchFamily="34" charset="0"/>
                <a:cs typeface="Arial"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0" name="Platshållare för text 7">
            <a:extLst>
              <a:ext uri="{FF2B5EF4-FFF2-40B4-BE49-F238E27FC236}">
                <a16:creationId xmlns:a16="http://schemas.microsoft.com/office/drawing/2014/main" id="{B983DA44-AE0C-3B47-BF1A-F2725654925C}"/>
              </a:ext>
            </a:extLst>
          </p:cNvPr>
          <p:cNvSpPr>
            <a:spLocks noGrp="1"/>
          </p:cNvSpPr>
          <p:nvPr>
            <p:ph type="body" sz="quarter" idx="15"/>
          </p:nvPr>
        </p:nvSpPr>
        <p:spPr>
          <a:xfrm>
            <a:off x="842670" y="2533175"/>
            <a:ext cx="6059935" cy="472694"/>
          </a:xfrm>
          <a:prstGeom prst="rect">
            <a:avLst/>
          </a:prstGeom>
        </p:spPr>
        <p:txBody>
          <a:bodyPr lIns="0" tIns="0" rIns="0" bIns="0"/>
          <a:lstStyle>
            <a:lvl1pPr marL="0" indent="0">
              <a:lnSpc>
                <a:spcPct val="110000"/>
              </a:lnSpc>
              <a:spcBef>
                <a:spcPts val="0"/>
              </a:spcBef>
              <a:spcAft>
                <a:spcPts val="600"/>
              </a:spcAft>
              <a:buFont typeface="Arial" panose="020B0604020202020204" pitchFamily="34" charset="0"/>
              <a:buNone/>
              <a:defRPr sz="1100">
                <a:latin typeface="Arial" panose="020B0604020202020204" pitchFamily="34" charset="0"/>
                <a:cs typeface="Arial" panose="020B0604020202020204" pitchFamily="34" charset="0"/>
              </a:defRPr>
            </a:lvl1pPr>
            <a:lvl2pPr marL="12700" indent="0">
              <a:lnSpc>
                <a:spcPct val="110000"/>
              </a:lnSpc>
              <a:spcBef>
                <a:spcPts val="0"/>
              </a:spcBef>
              <a:spcAft>
                <a:spcPts val="600"/>
              </a:spcAft>
              <a:buFont typeface="Arial" panose="020B0604020202020204" pitchFamily="34" charset="0"/>
              <a:buNone/>
              <a:tabLst/>
              <a:defRPr sz="1400" b="1" i="0">
                <a:solidFill>
                  <a:srgbClr val="0065B0"/>
                </a:solidFill>
                <a:latin typeface="Arial Black" panose="020B0604020202020204" pitchFamily="34" charset="0"/>
                <a:cs typeface="Arial Black"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5" name="Rektangel 14">
            <a:extLst>
              <a:ext uri="{FF2B5EF4-FFF2-40B4-BE49-F238E27FC236}">
                <a16:creationId xmlns:a16="http://schemas.microsoft.com/office/drawing/2014/main" id="{359A9DED-D363-D246-A971-DB8D8AF3D145}"/>
              </a:ext>
            </a:extLst>
          </p:cNvPr>
          <p:cNvSpPr/>
          <p:nvPr userDrawn="1"/>
        </p:nvSpPr>
        <p:spPr>
          <a:xfrm>
            <a:off x="-1" y="0"/>
            <a:ext cx="469699" cy="10691813"/>
          </a:xfrm>
          <a:prstGeom prst="rect">
            <a:avLst/>
          </a:prstGeom>
          <a:solidFill>
            <a:srgbClr val="0065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Bildobjekt 5">
            <a:extLst>
              <a:ext uri="{FF2B5EF4-FFF2-40B4-BE49-F238E27FC236}">
                <a16:creationId xmlns:a16="http://schemas.microsoft.com/office/drawing/2014/main" id="{3A1CE997-BF60-2948-80BF-B4CF9F3FAFE1}"/>
              </a:ext>
            </a:extLst>
          </p:cNvPr>
          <p:cNvPicPr>
            <a:picLocks noChangeAspect="1"/>
          </p:cNvPicPr>
          <p:nvPr userDrawn="1"/>
        </p:nvPicPr>
        <p:blipFill rotWithShape="1">
          <a:blip r:embed="rId2"/>
          <a:srcRect l="10351" t="44419" r="2241" b="44460"/>
          <a:stretch/>
        </p:blipFill>
        <p:spPr>
          <a:xfrm rot="16200000">
            <a:off x="-5267593" y="5267592"/>
            <a:ext cx="11004886" cy="469702"/>
          </a:xfrm>
          <a:prstGeom prst="rect">
            <a:avLst/>
          </a:prstGeom>
        </p:spPr>
      </p:pic>
    </p:spTree>
    <p:extLst>
      <p:ext uri="{BB962C8B-B14F-4D97-AF65-F5344CB8AC3E}">
        <p14:creationId xmlns:p14="http://schemas.microsoft.com/office/powerpoint/2010/main" val="4840316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Mall 1">
    <p:spTree>
      <p:nvGrpSpPr>
        <p:cNvPr id="1" name=""/>
        <p:cNvGrpSpPr/>
        <p:nvPr/>
      </p:nvGrpSpPr>
      <p:grpSpPr>
        <a:xfrm>
          <a:off x="0" y="0"/>
          <a:ext cx="0" cy="0"/>
          <a:chOff x="0" y="0"/>
          <a:chExt cx="0" cy="0"/>
        </a:xfrm>
      </p:grpSpPr>
      <p:sp>
        <p:nvSpPr>
          <p:cNvPr id="5" name="Platshållare för bild 4">
            <a:extLst>
              <a:ext uri="{FF2B5EF4-FFF2-40B4-BE49-F238E27FC236}">
                <a16:creationId xmlns:a16="http://schemas.microsoft.com/office/drawing/2014/main" id="{8A64F1BD-8C10-784E-9CA1-36C41F82B989}"/>
              </a:ext>
            </a:extLst>
          </p:cNvPr>
          <p:cNvSpPr>
            <a:spLocks noGrp="1"/>
          </p:cNvSpPr>
          <p:nvPr>
            <p:ph type="pic" sz="quarter" idx="17"/>
          </p:nvPr>
        </p:nvSpPr>
        <p:spPr>
          <a:xfrm>
            <a:off x="-1" y="1"/>
            <a:ext cx="7559675" cy="3319670"/>
          </a:xfrm>
          <a:prstGeom prst="rect">
            <a:avLst/>
          </a:prstGeom>
        </p:spPr>
        <p:txBody>
          <a:bodyPr anchor="ctr" anchorCtr="0"/>
          <a:lstStyle>
            <a:lvl1pPr marL="0" indent="0" algn="ctr">
              <a:buNone/>
              <a:defRPr/>
            </a:lvl1pPr>
          </a:lstStyle>
          <a:p>
            <a:endParaRPr lang="en-US" dirty="0"/>
          </a:p>
        </p:txBody>
      </p:sp>
      <p:sp>
        <p:nvSpPr>
          <p:cNvPr id="2" name="Title 1"/>
          <p:cNvSpPr>
            <a:spLocks noGrp="1"/>
          </p:cNvSpPr>
          <p:nvPr>
            <p:ph type="ctrTitle"/>
          </p:nvPr>
        </p:nvSpPr>
        <p:spPr>
          <a:xfrm>
            <a:off x="482453" y="2049524"/>
            <a:ext cx="6059935" cy="728998"/>
          </a:xfrm>
          <a:prstGeom prst="rect">
            <a:avLst/>
          </a:prstGeom>
        </p:spPr>
        <p:txBody>
          <a:bodyPr lIns="0" tIns="0" rIns="0" bIns="0" anchor="t" anchorCtr="0">
            <a:noAutofit/>
          </a:bodyPr>
          <a:lstStyle>
            <a:lvl1pPr algn="l">
              <a:defRPr sz="3400" b="0" i="0">
                <a:solidFill>
                  <a:schemeClr val="bg1"/>
                </a:solidFill>
                <a:latin typeface="Arial Black" panose="020B0604020202020204" pitchFamily="34" charset="0"/>
                <a:cs typeface="Arial Black" panose="020B0604020202020204" pitchFamily="34" charset="0"/>
              </a:defRPr>
            </a:lvl1pPr>
          </a:lstStyle>
          <a:p>
            <a:endParaRPr lang="en-US" dirty="0"/>
          </a:p>
        </p:txBody>
      </p:sp>
      <p:sp>
        <p:nvSpPr>
          <p:cNvPr id="10" name="Platshållare för text 7">
            <a:extLst>
              <a:ext uri="{FF2B5EF4-FFF2-40B4-BE49-F238E27FC236}">
                <a16:creationId xmlns:a16="http://schemas.microsoft.com/office/drawing/2014/main" id="{B983DA44-AE0C-3B47-BF1A-F2725654925C}"/>
              </a:ext>
            </a:extLst>
          </p:cNvPr>
          <p:cNvSpPr>
            <a:spLocks noGrp="1"/>
          </p:cNvSpPr>
          <p:nvPr>
            <p:ph type="body" sz="quarter" idx="15"/>
          </p:nvPr>
        </p:nvSpPr>
        <p:spPr>
          <a:xfrm>
            <a:off x="482453" y="3718599"/>
            <a:ext cx="6059935" cy="472694"/>
          </a:xfrm>
          <a:prstGeom prst="rect">
            <a:avLst/>
          </a:prstGeom>
        </p:spPr>
        <p:txBody>
          <a:bodyPr lIns="0" tIns="0" rIns="0" bIns="0"/>
          <a:lstStyle>
            <a:lvl1pPr marL="0" indent="0">
              <a:lnSpc>
                <a:spcPct val="110000"/>
              </a:lnSpc>
              <a:spcBef>
                <a:spcPts val="0"/>
              </a:spcBef>
              <a:spcAft>
                <a:spcPts val="600"/>
              </a:spcAft>
              <a:buFont typeface="Arial" panose="020B0604020202020204" pitchFamily="34" charset="0"/>
              <a:buNone/>
              <a:defRPr sz="1100">
                <a:latin typeface="Arial" panose="020B0604020202020204" pitchFamily="34" charset="0"/>
                <a:cs typeface="Arial" panose="020B0604020202020204" pitchFamily="34" charset="0"/>
              </a:defRPr>
            </a:lvl1pPr>
            <a:lvl2pPr marL="12700" indent="0">
              <a:lnSpc>
                <a:spcPct val="110000"/>
              </a:lnSpc>
              <a:spcBef>
                <a:spcPts val="0"/>
              </a:spcBef>
              <a:spcAft>
                <a:spcPts val="600"/>
              </a:spcAft>
              <a:buFont typeface="Arial" panose="020B0604020202020204" pitchFamily="34" charset="0"/>
              <a:buNone/>
              <a:tabLst/>
              <a:defRPr sz="1400" b="1" i="0">
                <a:solidFill>
                  <a:srgbClr val="0065B0"/>
                </a:solidFill>
                <a:latin typeface="Arial Black" panose="020B0604020202020204" pitchFamily="34" charset="0"/>
                <a:cs typeface="Arial Black"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sp>
        <p:nvSpPr>
          <p:cNvPr id="14" name="Platshållare för text 7">
            <a:extLst>
              <a:ext uri="{FF2B5EF4-FFF2-40B4-BE49-F238E27FC236}">
                <a16:creationId xmlns:a16="http://schemas.microsoft.com/office/drawing/2014/main" id="{D99269FF-FF1C-9347-BC07-506F175DBA69}"/>
              </a:ext>
            </a:extLst>
          </p:cNvPr>
          <p:cNvSpPr>
            <a:spLocks noGrp="1"/>
          </p:cNvSpPr>
          <p:nvPr>
            <p:ph type="body" sz="quarter" idx="16"/>
          </p:nvPr>
        </p:nvSpPr>
        <p:spPr>
          <a:xfrm>
            <a:off x="482453" y="1747032"/>
            <a:ext cx="3090623" cy="358299"/>
          </a:xfrm>
          <a:prstGeom prst="rect">
            <a:avLst/>
          </a:prstGeom>
        </p:spPr>
        <p:txBody>
          <a:bodyPr lIns="0" tIns="0" rIns="0" bIns="0"/>
          <a:lstStyle>
            <a:lvl1pPr marL="0" indent="0">
              <a:spcBef>
                <a:spcPts val="0"/>
              </a:spcBef>
              <a:spcAft>
                <a:spcPts val="0"/>
              </a:spcAft>
              <a:buFont typeface="Arial" panose="020B0604020202020204" pitchFamily="34" charset="0"/>
              <a:buNone/>
              <a:defRPr sz="1100" b="1" i="0" cap="all" baseline="0">
                <a:solidFill>
                  <a:schemeClr val="bg1"/>
                </a:solidFill>
                <a:latin typeface="Arial Black" panose="020B0604020202020204" pitchFamily="34" charset="0"/>
                <a:cs typeface="Arial Black" panose="020B0604020202020204" pitchFamily="34" charset="0"/>
              </a:defRPr>
            </a:lvl1pPr>
            <a:lvl2pPr marL="12700" indent="0">
              <a:buFont typeface="Arial" panose="020B0604020202020204" pitchFamily="34" charset="0"/>
              <a:buNone/>
              <a:tabLst/>
              <a:defRPr sz="1100" b="1">
                <a:latin typeface="Arial" panose="020B0604020202020204" pitchFamily="34" charset="0"/>
                <a:cs typeface="Arial" panose="020B0604020202020204" pitchFamily="34" charset="0"/>
              </a:defRPr>
            </a:lvl2pPr>
            <a:lvl3pPr marL="755934" indent="0">
              <a:buFont typeface="Arial" panose="020B0604020202020204" pitchFamily="34" charset="0"/>
              <a:buNone/>
              <a:defRPr sz="1100">
                <a:latin typeface="Arial" panose="020B0604020202020204" pitchFamily="34" charset="0"/>
                <a:cs typeface="Arial" panose="020B0604020202020204" pitchFamily="34" charset="0"/>
              </a:defRPr>
            </a:lvl3pPr>
            <a:lvl4pPr marL="1133901" indent="0">
              <a:buFont typeface="Arial" panose="020B0604020202020204" pitchFamily="34" charset="0"/>
              <a:buNone/>
              <a:defRPr sz="1100">
                <a:latin typeface="Arial" panose="020B0604020202020204" pitchFamily="34" charset="0"/>
                <a:cs typeface="Arial" panose="020B0604020202020204" pitchFamily="34" charset="0"/>
              </a:defRPr>
            </a:lvl4pPr>
            <a:lvl5pPr marL="1511869" indent="0">
              <a:buFont typeface="Arial" panose="020B0604020202020204" pitchFamily="34" charset="0"/>
              <a:buNone/>
              <a:defRPr sz="1100">
                <a:latin typeface="Arial" panose="020B0604020202020204" pitchFamily="34" charset="0"/>
                <a:cs typeface="Arial" panose="020B0604020202020204" pitchFamily="34" charset="0"/>
              </a:defRPr>
            </a:lvl5pPr>
          </a:lstStyle>
          <a:p>
            <a:pPr lvl="0"/>
            <a:endParaRPr lang="sv-SE"/>
          </a:p>
        </p:txBody>
      </p:sp>
      <p:pic>
        <p:nvPicPr>
          <p:cNvPr id="11" name="Bildobjekt 10">
            <a:extLst>
              <a:ext uri="{FF2B5EF4-FFF2-40B4-BE49-F238E27FC236}">
                <a16:creationId xmlns:a16="http://schemas.microsoft.com/office/drawing/2014/main" id="{BEBDEE43-4723-444C-8143-134CC0FE41D0}"/>
              </a:ext>
            </a:extLst>
          </p:cNvPr>
          <p:cNvPicPr>
            <a:picLocks noChangeAspect="1"/>
          </p:cNvPicPr>
          <p:nvPr userDrawn="1"/>
        </p:nvPicPr>
        <p:blipFill>
          <a:blip r:embed="rId2"/>
          <a:srcRect/>
          <a:stretch/>
        </p:blipFill>
        <p:spPr>
          <a:xfrm>
            <a:off x="6055112" y="402809"/>
            <a:ext cx="937588" cy="879321"/>
          </a:xfrm>
          <a:prstGeom prst="rect">
            <a:avLst/>
          </a:prstGeom>
        </p:spPr>
      </p:pic>
    </p:spTree>
    <p:extLst>
      <p:ext uri="{BB962C8B-B14F-4D97-AF65-F5344CB8AC3E}">
        <p14:creationId xmlns:p14="http://schemas.microsoft.com/office/powerpoint/2010/main" val="29527641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3164417"/>
      </p:ext>
    </p:extLst>
  </p:cSld>
  <p:clrMap bg1="lt1" tx1="dk1" bg2="lt2" tx2="dk2" accent1="accent1" accent2="accent2" accent3="accent3" accent4="accent4" accent5="accent5" accent6="accent6" hlink="hlink" folHlink="folHlink"/>
  <p:sldLayoutIdLst>
    <p:sldLayoutId id="2147483661" r:id="rId1"/>
    <p:sldLayoutId id="2147483664" r:id="rId2"/>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sisuidrottsutbildarna.se/vad-tycker-du" TargetMode="Externa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kunskapsarenan.se/largruppsmaterial/largrupp/vad-tycker-du-fordjupning-ledare" TargetMode="External"/><Relationship Id="rId2" Type="http://schemas.openxmlformats.org/officeDocument/2006/relationships/hyperlink" Target="https://kunskapsarenan.se/largruppsmaterial/largrupp/vad-tycker-du-fordjupning-aktiva"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53B70F7-7642-724B-9605-C2DA6217A276}"/>
              </a:ext>
            </a:extLst>
          </p:cNvPr>
          <p:cNvSpPr>
            <a:spLocks noGrp="1"/>
          </p:cNvSpPr>
          <p:nvPr>
            <p:ph type="ctrTitle"/>
          </p:nvPr>
        </p:nvSpPr>
        <p:spPr>
          <a:xfrm>
            <a:off x="543108" y="3079045"/>
            <a:ext cx="6601687" cy="728998"/>
          </a:xfrm>
        </p:spPr>
        <p:txBody>
          <a:bodyPr/>
          <a:lstStyle/>
          <a:p>
            <a:r>
              <a:rPr lang="sv-SE" dirty="0">
                <a:solidFill>
                  <a:schemeClr val="tx1"/>
                </a:solidFill>
              </a:rPr>
              <a:t>Vad tycker du?</a:t>
            </a:r>
            <a:br>
              <a:rPr lang="sv-SE" dirty="0">
                <a:solidFill>
                  <a:schemeClr val="tx1"/>
                </a:solidFill>
              </a:rPr>
            </a:br>
            <a:r>
              <a:rPr lang="sv-SE" sz="2800" dirty="0">
                <a:solidFill>
                  <a:schemeClr val="tx1"/>
                </a:solidFill>
              </a:rPr>
              <a:t>- fördjupning för dig som utövare</a:t>
            </a:r>
            <a:endParaRPr lang="en-US" sz="2800" dirty="0">
              <a:solidFill>
                <a:schemeClr val="tx1"/>
              </a:solidFill>
            </a:endParaRPr>
          </a:p>
        </p:txBody>
      </p:sp>
      <p:sp>
        <p:nvSpPr>
          <p:cNvPr id="4" name="Platshållare för text 3">
            <a:extLst>
              <a:ext uri="{FF2B5EF4-FFF2-40B4-BE49-F238E27FC236}">
                <a16:creationId xmlns:a16="http://schemas.microsoft.com/office/drawing/2014/main" id="{5F9BD3EF-1607-254B-9936-F92E43722F67}"/>
              </a:ext>
            </a:extLst>
          </p:cNvPr>
          <p:cNvSpPr>
            <a:spLocks noGrp="1"/>
          </p:cNvSpPr>
          <p:nvPr>
            <p:ph type="body" sz="quarter" idx="16"/>
          </p:nvPr>
        </p:nvSpPr>
        <p:spPr>
          <a:xfrm>
            <a:off x="689214" y="547982"/>
            <a:ext cx="3090623" cy="358299"/>
          </a:xfrm>
        </p:spPr>
        <p:txBody>
          <a:bodyPr/>
          <a:lstStyle/>
          <a:p>
            <a:r>
              <a:rPr lang="en-US" dirty="0">
                <a:solidFill>
                  <a:schemeClr val="tx1"/>
                </a:solidFill>
              </a:rPr>
              <a:t>Lärgruppsplan</a:t>
            </a:r>
            <a:br>
              <a:rPr lang="en-US" dirty="0">
                <a:solidFill>
                  <a:schemeClr val="tx1"/>
                </a:solidFill>
              </a:rPr>
            </a:br>
            <a:r>
              <a:rPr lang="en-US" dirty="0">
                <a:solidFill>
                  <a:schemeClr val="tx1"/>
                </a:solidFill>
              </a:rPr>
              <a:t>- för att ta samtalen vidare!</a:t>
            </a:r>
          </a:p>
        </p:txBody>
      </p:sp>
      <p:sp>
        <p:nvSpPr>
          <p:cNvPr id="3" name="Platshållare för text 2">
            <a:extLst>
              <a:ext uri="{FF2B5EF4-FFF2-40B4-BE49-F238E27FC236}">
                <a16:creationId xmlns:a16="http://schemas.microsoft.com/office/drawing/2014/main" id="{08B43E78-E2FD-1143-A141-12FC43AAFEB9}"/>
              </a:ext>
            </a:extLst>
          </p:cNvPr>
          <p:cNvSpPr>
            <a:spLocks noGrp="1"/>
          </p:cNvSpPr>
          <p:nvPr>
            <p:ph type="body" sz="quarter" idx="15"/>
          </p:nvPr>
        </p:nvSpPr>
        <p:spPr>
          <a:xfrm>
            <a:off x="391013" y="4390671"/>
            <a:ext cx="6601687" cy="472694"/>
          </a:xfrm>
        </p:spPr>
        <p:txBody>
          <a:bodyPr/>
          <a:lstStyle/>
          <a:p>
            <a:endParaRPr lang="sv-SE" dirty="0"/>
          </a:p>
          <a:p>
            <a:pPr lvl="1"/>
            <a:r>
              <a:rPr lang="en-US" dirty="0"/>
              <a:t>Om lärgruppsplanen</a:t>
            </a:r>
          </a:p>
          <a:p>
            <a:r>
              <a:rPr lang="sv-SE" dirty="0"/>
              <a:t>En </a:t>
            </a:r>
            <a:r>
              <a:rPr lang="sv-SE" dirty="0" err="1"/>
              <a:t>lärgruppplan</a:t>
            </a:r>
            <a:r>
              <a:rPr lang="sv-SE" dirty="0"/>
              <a:t> som tar sin utgångspunkt från reflektion och samtal utifrån den digitala kortleken. </a:t>
            </a:r>
            <a:br>
              <a:rPr lang="sv-SE" dirty="0"/>
            </a:br>
            <a:r>
              <a:rPr lang="sv-SE" dirty="0" err="1"/>
              <a:t>Lärgruppen</a:t>
            </a:r>
            <a:r>
              <a:rPr lang="sv-SE" dirty="0"/>
              <a:t> riktar sig till barn och ungdomar i åldern 10-16 år för att reflektera över och ”ta ställning till” olika aktuella frågor som berör de fyra grundprinciperna utifrån idrottsrörelsens värdegrund. </a:t>
            </a:r>
          </a:p>
          <a:p>
            <a:pPr marL="171450" indent="-171450">
              <a:buFont typeface="Arial" panose="020B0604020202020204" pitchFamily="34" charset="0"/>
              <a:buChar char="•"/>
            </a:pPr>
            <a:r>
              <a:rPr lang="sv-SE" b="1" dirty="0"/>
              <a:t>Alla rätt att vara med</a:t>
            </a:r>
          </a:p>
          <a:p>
            <a:pPr marL="171450" indent="-171450">
              <a:buFont typeface="Arial" panose="020B0604020202020204" pitchFamily="34" charset="0"/>
              <a:buChar char="•"/>
            </a:pPr>
            <a:r>
              <a:rPr lang="sv-SE" b="1" dirty="0"/>
              <a:t>Glädje och gemenskap</a:t>
            </a:r>
          </a:p>
          <a:p>
            <a:pPr marL="171450" indent="-171450">
              <a:buFont typeface="Arial" panose="020B0604020202020204" pitchFamily="34" charset="0"/>
              <a:buChar char="•"/>
            </a:pPr>
            <a:r>
              <a:rPr lang="sv-SE" b="1" dirty="0"/>
              <a:t>Demokrati och delaktighet</a:t>
            </a:r>
          </a:p>
          <a:p>
            <a:pPr marL="171450" indent="-171450">
              <a:buFont typeface="Arial" panose="020B0604020202020204" pitchFamily="34" charset="0"/>
              <a:buChar char="•"/>
            </a:pPr>
            <a:r>
              <a:rPr lang="sv-SE" b="1" dirty="0"/>
              <a:t>Rent spel</a:t>
            </a:r>
            <a:endParaRPr lang="sv-SE" dirty="0"/>
          </a:p>
          <a:p>
            <a:r>
              <a:rPr lang="sv-SE" dirty="0"/>
              <a:t>Ett perfekt verktyg för en ledare för att skapa reflektion och bra förutsättningar för en dialog kring frågor som handlar om värderingar, relationer, delaktighet och inflytande. Kortleken går lätt att använda via mobil, surfplatta eller dator och innehåller drygt 140 frågor. Varje grundprincip har en egen ingång med två olika frågetyper: flervalsfrågor och ställningstagande. Du väljer själv vilket område och frågetyp som känns mest relevant för dina aktiva. Du kan även mixa frågeområden och/eller frågetyp. Återkom till frågorna vid fler tillfällen. </a:t>
            </a:r>
          </a:p>
          <a:p>
            <a:r>
              <a:rPr lang="sv-SE" dirty="0"/>
              <a:t>Här hittar du kortleken</a:t>
            </a:r>
            <a:r>
              <a:rPr lang="sv-SE" sz="1200" b="1" dirty="0">
                <a:latin typeface="Arial "/>
              </a:rPr>
              <a:t>: </a:t>
            </a:r>
            <a:r>
              <a:rPr lang="en-US" sz="1600" dirty="0">
                <a:hlinkClick r:id="rId2"/>
              </a:rPr>
              <a:t>https://www.sisuidrottsutbildarna.se/vad-tycker-du</a:t>
            </a:r>
            <a:r>
              <a:rPr lang="en-US" sz="1600" dirty="0"/>
              <a:t> </a:t>
            </a:r>
          </a:p>
        </p:txBody>
      </p:sp>
      <p:pic>
        <p:nvPicPr>
          <p:cNvPr id="9" name="Bildobjekt 8">
            <a:extLst>
              <a:ext uri="{FF2B5EF4-FFF2-40B4-BE49-F238E27FC236}">
                <a16:creationId xmlns:a16="http://schemas.microsoft.com/office/drawing/2014/main" id="{8414861A-28C2-BE42-8496-3DB69FE2D093}"/>
              </a:ext>
            </a:extLst>
          </p:cNvPr>
          <p:cNvPicPr>
            <a:picLocks noChangeAspect="1"/>
          </p:cNvPicPr>
          <p:nvPr/>
        </p:nvPicPr>
        <p:blipFill>
          <a:blip r:embed="rId3"/>
          <a:srcRect/>
          <a:stretch/>
        </p:blipFill>
        <p:spPr>
          <a:xfrm>
            <a:off x="6055112" y="352010"/>
            <a:ext cx="937588" cy="879321"/>
          </a:xfrm>
          <a:prstGeom prst="rect">
            <a:avLst/>
          </a:prstGeom>
        </p:spPr>
      </p:pic>
      <p:pic>
        <p:nvPicPr>
          <p:cNvPr id="6" name="Bildobjekt 5" descr="En bild som visar text, skärmbild, Varumärke, logotyp&#10;&#10;AI-genererat innehåll kan vara felaktigt.">
            <a:extLst>
              <a:ext uri="{FF2B5EF4-FFF2-40B4-BE49-F238E27FC236}">
                <a16:creationId xmlns:a16="http://schemas.microsoft.com/office/drawing/2014/main" id="{B3DB2770-CF25-0013-BCDD-DD96E1BE1974}"/>
              </a:ext>
            </a:extLst>
          </p:cNvPr>
          <p:cNvPicPr>
            <a:picLocks noChangeAspect="1"/>
          </p:cNvPicPr>
          <p:nvPr/>
        </p:nvPicPr>
        <p:blipFill>
          <a:blip r:embed="rId4"/>
          <a:stretch>
            <a:fillRect/>
          </a:stretch>
        </p:blipFill>
        <p:spPr>
          <a:xfrm>
            <a:off x="3464560" y="8144110"/>
            <a:ext cx="3903454" cy="2195693"/>
          </a:xfrm>
          <a:prstGeom prst="rect">
            <a:avLst/>
          </a:prstGeom>
        </p:spPr>
      </p:pic>
      <p:pic>
        <p:nvPicPr>
          <p:cNvPr id="7" name="Bildobjekt 6">
            <a:extLst>
              <a:ext uri="{FF2B5EF4-FFF2-40B4-BE49-F238E27FC236}">
                <a16:creationId xmlns:a16="http://schemas.microsoft.com/office/drawing/2014/main" id="{1DE4046A-241E-AECF-F91D-D5D7B38CF8C4}"/>
              </a:ext>
            </a:extLst>
          </p:cNvPr>
          <p:cNvPicPr>
            <a:picLocks noChangeAspect="1"/>
          </p:cNvPicPr>
          <p:nvPr/>
        </p:nvPicPr>
        <p:blipFill>
          <a:blip r:embed="rId5"/>
          <a:srcRect/>
          <a:stretch/>
        </p:blipFill>
        <p:spPr>
          <a:xfrm>
            <a:off x="-1" y="15607"/>
            <a:ext cx="7559674" cy="4252317"/>
          </a:xfrm>
          <a:prstGeom prst="rect">
            <a:avLst/>
          </a:prstGeom>
        </p:spPr>
      </p:pic>
      <p:sp>
        <p:nvSpPr>
          <p:cNvPr id="5" name="Rektangel: rundade hörn 4">
            <a:extLst>
              <a:ext uri="{FF2B5EF4-FFF2-40B4-BE49-F238E27FC236}">
                <a16:creationId xmlns:a16="http://schemas.microsoft.com/office/drawing/2014/main" id="{050426E1-6515-36D2-1EE5-11075565050E}"/>
              </a:ext>
            </a:extLst>
          </p:cNvPr>
          <p:cNvSpPr/>
          <p:nvPr/>
        </p:nvSpPr>
        <p:spPr>
          <a:xfrm>
            <a:off x="1" y="3344594"/>
            <a:ext cx="4785359" cy="923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textruta 9">
            <a:extLst>
              <a:ext uri="{FF2B5EF4-FFF2-40B4-BE49-F238E27FC236}">
                <a16:creationId xmlns:a16="http://schemas.microsoft.com/office/drawing/2014/main" id="{E569BD93-7742-90F9-0411-D8F035EFBD86}"/>
              </a:ext>
            </a:extLst>
          </p:cNvPr>
          <p:cNvSpPr txBox="1"/>
          <p:nvPr/>
        </p:nvSpPr>
        <p:spPr>
          <a:xfrm>
            <a:off x="0" y="3252261"/>
            <a:ext cx="6141867" cy="923330"/>
          </a:xfrm>
          <a:prstGeom prst="rect">
            <a:avLst/>
          </a:prstGeom>
          <a:noFill/>
        </p:spPr>
        <p:txBody>
          <a:bodyPr wrap="square" rtlCol="0">
            <a:spAutoFit/>
          </a:bodyPr>
          <a:lstStyle/>
          <a:p>
            <a:r>
              <a:rPr lang="sv-SE" sz="3600" b="1" dirty="0">
                <a:solidFill>
                  <a:schemeClr val="bg1"/>
                </a:solidFill>
              </a:rPr>
              <a:t>Vad tycker du? </a:t>
            </a:r>
            <a:br>
              <a:rPr lang="sv-SE" dirty="0"/>
            </a:br>
            <a:r>
              <a:rPr lang="sv-SE" dirty="0">
                <a:solidFill>
                  <a:schemeClr val="bg1"/>
                </a:solidFill>
              </a:rPr>
              <a:t>- digital kortlek med frågor utifrån värdegrunden. </a:t>
            </a:r>
          </a:p>
        </p:txBody>
      </p:sp>
      <p:sp>
        <p:nvSpPr>
          <p:cNvPr id="8" name="textruta 7">
            <a:extLst>
              <a:ext uri="{FF2B5EF4-FFF2-40B4-BE49-F238E27FC236}">
                <a16:creationId xmlns:a16="http://schemas.microsoft.com/office/drawing/2014/main" id="{E926E117-1FBC-CAC4-C5BF-656355F51F68}"/>
              </a:ext>
            </a:extLst>
          </p:cNvPr>
          <p:cNvSpPr txBox="1"/>
          <p:nvPr/>
        </p:nvSpPr>
        <p:spPr>
          <a:xfrm>
            <a:off x="131933" y="1171830"/>
            <a:ext cx="2443627" cy="369332"/>
          </a:xfrm>
          <a:prstGeom prst="rect">
            <a:avLst/>
          </a:prstGeom>
          <a:noFill/>
        </p:spPr>
        <p:txBody>
          <a:bodyPr wrap="square" rtlCol="0">
            <a:spAutoFit/>
          </a:bodyPr>
          <a:lstStyle/>
          <a:p>
            <a:r>
              <a:rPr lang="sv-SE" b="1" dirty="0">
                <a:solidFill>
                  <a:schemeClr val="bg1"/>
                </a:solidFill>
              </a:rPr>
              <a:t>LÄRGRUPPSPLAN</a:t>
            </a:r>
          </a:p>
        </p:txBody>
      </p:sp>
      <p:sp>
        <p:nvSpPr>
          <p:cNvPr id="12" name="textruta 11">
            <a:extLst>
              <a:ext uri="{FF2B5EF4-FFF2-40B4-BE49-F238E27FC236}">
                <a16:creationId xmlns:a16="http://schemas.microsoft.com/office/drawing/2014/main" id="{18E880AF-2209-CF70-26E3-E7A0856C15B3}"/>
              </a:ext>
            </a:extLst>
          </p:cNvPr>
          <p:cNvSpPr txBox="1"/>
          <p:nvPr/>
        </p:nvSpPr>
        <p:spPr>
          <a:xfrm>
            <a:off x="174375" y="8527639"/>
            <a:ext cx="2631440" cy="1369606"/>
          </a:xfrm>
          <a:prstGeom prst="rect">
            <a:avLst/>
          </a:prstGeom>
          <a:noFill/>
        </p:spPr>
        <p:txBody>
          <a:bodyPr wrap="square" rtlCol="0">
            <a:spAutoFit/>
          </a:bodyPr>
          <a:lstStyle/>
          <a:p>
            <a:r>
              <a:rPr lang="sv-SE" sz="1400" b="1" dirty="0">
                <a:latin typeface="Arial" panose="020B0604020202020204" pitchFamily="34" charset="0"/>
                <a:cs typeface="Arial" panose="020B0604020202020204" pitchFamily="34" charset="0"/>
              </a:rPr>
              <a:t>Trygghet och tillit är A och O</a:t>
            </a:r>
          </a:p>
          <a:p>
            <a:endParaRPr lang="sv-SE" sz="1400" dirty="0">
              <a:latin typeface="Arial" panose="020B0604020202020204" pitchFamily="34" charset="0"/>
              <a:cs typeface="Arial" panose="020B0604020202020204" pitchFamily="34" charset="0"/>
            </a:endParaRPr>
          </a:p>
          <a:p>
            <a:r>
              <a:rPr lang="sv-SE" sz="1100" dirty="0">
                <a:latin typeface="Arial" panose="020B0604020202020204" pitchFamily="34" charset="0"/>
                <a:cs typeface="Arial" panose="020B0604020202020204" pitchFamily="34" charset="0"/>
              </a:rPr>
              <a:t>Tänk på att skapa en trygghet i gruppen att var tydlig med att det är okej att tycka olika. Det är genom era öppna samtal som ni kan stärkas och utvecklas som grupp. </a:t>
            </a:r>
          </a:p>
        </p:txBody>
      </p:sp>
    </p:spTree>
    <p:extLst>
      <p:ext uri="{BB962C8B-B14F-4D97-AF65-F5344CB8AC3E}">
        <p14:creationId xmlns:p14="http://schemas.microsoft.com/office/powerpoint/2010/main" val="3330678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D4AB534-12BD-F963-496F-46A3B14EE728}"/>
            </a:ext>
          </a:extLst>
        </p:cNvPr>
        <p:cNvGrpSpPr/>
        <p:nvPr/>
      </p:nvGrpSpPr>
      <p:grpSpPr>
        <a:xfrm>
          <a:off x="0" y="0"/>
          <a:ext cx="0" cy="0"/>
          <a:chOff x="0" y="0"/>
          <a:chExt cx="0" cy="0"/>
        </a:xfrm>
      </p:grpSpPr>
      <p:sp>
        <p:nvSpPr>
          <p:cNvPr id="9" name="Platshållare för text 8">
            <a:extLst>
              <a:ext uri="{FF2B5EF4-FFF2-40B4-BE49-F238E27FC236}">
                <a16:creationId xmlns:a16="http://schemas.microsoft.com/office/drawing/2014/main" id="{B534D70E-84CD-A02F-BDAF-1D55487C4F51}"/>
              </a:ext>
            </a:extLst>
          </p:cNvPr>
          <p:cNvSpPr>
            <a:spLocks noGrp="1"/>
          </p:cNvSpPr>
          <p:nvPr>
            <p:ph type="body" sz="quarter" idx="15"/>
          </p:nvPr>
        </p:nvSpPr>
        <p:spPr>
          <a:xfrm>
            <a:off x="842670" y="139159"/>
            <a:ext cx="6059935" cy="472694"/>
          </a:xfrm>
        </p:spPr>
        <p:txBody>
          <a:bodyPr/>
          <a:lstStyle/>
          <a:p>
            <a:r>
              <a:rPr lang="en-US" sz="1400" b="1" dirty="0" err="1">
                <a:solidFill>
                  <a:srgbClr val="0070C0"/>
                </a:solidFill>
                <a:latin typeface="Arial Black" panose="020B0A04020102020204" pitchFamily="34" charset="0"/>
              </a:rPr>
              <a:t>Frågeställningarna</a:t>
            </a:r>
            <a:r>
              <a:rPr lang="en-US" sz="1400" b="1" dirty="0">
                <a:solidFill>
                  <a:srgbClr val="0070C0"/>
                </a:solidFill>
                <a:latin typeface="Arial Black" panose="020B0A04020102020204" pitchFamily="34" charset="0"/>
              </a:rPr>
              <a:t> och “</a:t>
            </a:r>
            <a:r>
              <a:rPr lang="en-US" sz="1400" b="1" dirty="0" err="1">
                <a:solidFill>
                  <a:srgbClr val="0070C0"/>
                </a:solidFill>
                <a:latin typeface="Arial Black" panose="020B0A04020102020204" pitchFamily="34" charset="0"/>
              </a:rPr>
              <a:t>Annat</a:t>
            </a:r>
            <a:r>
              <a:rPr lang="en-US" sz="1400" b="1" dirty="0">
                <a:solidFill>
                  <a:srgbClr val="0070C0"/>
                </a:solidFill>
                <a:latin typeface="Arial Black" panose="020B0A04020102020204" pitchFamily="34" charset="0"/>
              </a:rPr>
              <a:t> </a:t>
            </a:r>
            <a:r>
              <a:rPr lang="en-US" sz="1400" b="1" dirty="0" err="1">
                <a:solidFill>
                  <a:srgbClr val="0070C0"/>
                </a:solidFill>
                <a:latin typeface="Arial Black" panose="020B0A04020102020204" pitchFamily="34" charset="0"/>
              </a:rPr>
              <a:t>svar</a:t>
            </a:r>
            <a:r>
              <a:rPr lang="en-US" sz="1400" b="1" dirty="0">
                <a:solidFill>
                  <a:srgbClr val="0070C0"/>
                </a:solidFill>
                <a:latin typeface="Arial Black" panose="020B0A04020102020204" pitchFamily="34" charset="0"/>
              </a:rPr>
              <a:t>”</a:t>
            </a:r>
          </a:p>
          <a:p>
            <a:endParaRPr lang="en-US" sz="1400" b="1" dirty="0"/>
          </a:p>
          <a:p>
            <a:r>
              <a:rPr lang="en-US" dirty="0" err="1"/>
              <a:t>Frågorna</a:t>
            </a:r>
            <a:r>
              <a:rPr lang="en-US" dirty="0"/>
              <a:t> </a:t>
            </a:r>
            <a:r>
              <a:rPr lang="en-US" dirty="0" err="1"/>
              <a:t>är</a:t>
            </a:r>
            <a:r>
              <a:rPr lang="en-US" dirty="0"/>
              <a:t> </a:t>
            </a:r>
            <a:r>
              <a:rPr lang="en-US" dirty="0" err="1"/>
              <a:t>utformade</a:t>
            </a:r>
            <a:r>
              <a:rPr lang="en-US" dirty="0"/>
              <a:t> </a:t>
            </a:r>
            <a:r>
              <a:rPr lang="en-US" dirty="0" err="1"/>
              <a:t>så</a:t>
            </a:r>
            <a:r>
              <a:rPr lang="en-US" dirty="0"/>
              <a:t> </a:t>
            </a:r>
            <a:r>
              <a:rPr lang="en-US" dirty="0" err="1"/>
              <a:t>att</a:t>
            </a:r>
            <a:r>
              <a:rPr lang="en-US" dirty="0"/>
              <a:t> </a:t>
            </a:r>
            <a:r>
              <a:rPr lang="en-US" dirty="0" err="1"/>
              <a:t>flervalsfrågorna</a:t>
            </a:r>
            <a:r>
              <a:rPr lang="en-US" dirty="0"/>
              <a:t> </a:t>
            </a:r>
            <a:r>
              <a:rPr lang="en-US" dirty="0" err="1"/>
              <a:t>innehåller</a:t>
            </a:r>
            <a:r>
              <a:rPr lang="en-US" dirty="0"/>
              <a:t> </a:t>
            </a:r>
            <a:r>
              <a:rPr lang="en-US" dirty="0" err="1"/>
              <a:t>tre</a:t>
            </a:r>
            <a:r>
              <a:rPr lang="en-US" dirty="0"/>
              <a:t> </a:t>
            </a:r>
            <a:r>
              <a:rPr lang="en-US" dirty="0" err="1"/>
              <a:t>förslag</a:t>
            </a:r>
            <a:r>
              <a:rPr lang="en-US" dirty="0"/>
              <a:t> på </a:t>
            </a:r>
            <a:r>
              <a:rPr lang="en-US" dirty="0" err="1"/>
              <a:t>svar</a:t>
            </a:r>
            <a:r>
              <a:rPr lang="en-US" dirty="0"/>
              <a:t> </a:t>
            </a:r>
            <a:r>
              <a:rPr lang="en-US" dirty="0" err="1"/>
              <a:t>samt</a:t>
            </a:r>
            <a:r>
              <a:rPr lang="en-US" dirty="0"/>
              <a:t> </a:t>
            </a:r>
            <a:r>
              <a:rPr lang="en-US" dirty="0" err="1"/>
              <a:t>ett</a:t>
            </a:r>
            <a:r>
              <a:rPr lang="en-US" dirty="0"/>
              <a:t> </a:t>
            </a:r>
            <a:r>
              <a:rPr lang="en-US" dirty="0" err="1"/>
              <a:t>alternativ</a:t>
            </a:r>
            <a:r>
              <a:rPr lang="en-US" dirty="0"/>
              <a:t> </a:t>
            </a:r>
            <a:r>
              <a:rPr lang="en-US" dirty="0" err="1"/>
              <a:t>som</a:t>
            </a:r>
            <a:r>
              <a:rPr lang="en-US" dirty="0"/>
              <a:t> </a:t>
            </a:r>
            <a:r>
              <a:rPr lang="en-US" dirty="0" err="1"/>
              <a:t>heter</a:t>
            </a:r>
            <a:r>
              <a:rPr lang="en-US" dirty="0"/>
              <a:t> “</a:t>
            </a:r>
            <a:r>
              <a:rPr lang="en-US" dirty="0" err="1"/>
              <a:t>Annat</a:t>
            </a:r>
            <a:r>
              <a:rPr lang="en-US" dirty="0"/>
              <a:t> </a:t>
            </a:r>
            <a:r>
              <a:rPr lang="en-US" dirty="0" err="1"/>
              <a:t>svar</a:t>
            </a:r>
            <a:r>
              <a:rPr lang="en-US" dirty="0"/>
              <a:t>”. Detta </a:t>
            </a:r>
            <a:r>
              <a:rPr lang="en-US" dirty="0" err="1"/>
              <a:t>gör</a:t>
            </a:r>
            <a:r>
              <a:rPr lang="en-US" dirty="0"/>
              <a:t> </a:t>
            </a:r>
            <a:r>
              <a:rPr lang="en-US" dirty="0" err="1"/>
              <a:t>att</a:t>
            </a:r>
            <a:r>
              <a:rPr lang="en-US" dirty="0"/>
              <a:t> </a:t>
            </a:r>
            <a:r>
              <a:rPr lang="en-US" dirty="0" err="1"/>
              <a:t>aktiva</a:t>
            </a:r>
            <a:r>
              <a:rPr lang="en-US" dirty="0"/>
              <a:t> </a:t>
            </a:r>
            <a:r>
              <a:rPr lang="en-US" dirty="0" err="1"/>
              <a:t>har</a:t>
            </a:r>
            <a:r>
              <a:rPr lang="en-US" dirty="0"/>
              <a:t> </a:t>
            </a:r>
            <a:r>
              <a:rPr lang="en-US" dirty="0" err="1"/>
              <a:t>frihet</a:t>
            </a:r>
            <a:r>
              <a:rPr lang="en-US" dirty="0"/>
              <a:t> </a:t>
            </a:r>
            <a:r>
              <a:rPr lang="en-US" dirty="0" err="1"/>
              <a:t>att</a:t>
            </a:r>
            <a:r>
              <a:rPr lang="en-US" dirty="0"/>
              <a:t> </a:t>
            </a:r>
            <a:r>
              <a:rPr lang="en-US" dirty="0" err="1"/>
              <a:t>även</a:t>
            </a:r>
            <a:r>
              <a:rPr lang="en-US" dirty="0"/>
              <a:t> </a:t>
            </a:r>
            <a:r>
              <a:rPr lang="en-US" dirty="0" err="1"/>
              <a:t>komma</a:t>
            </a:r>
            <a:r>
              <a:rPr lang="en-US" dirty="0"/>
              <a:t> med </a:t>
            </a:r>
            <a:r>
              <a:rPr lang="en-US" dirty="0" err="1"/>
              <a:t>ett</a:t>
            </a:r>
            <a:r>
              <a:rPr lang="en-US" dirty="0"/>
              <a:t> </a:t>
            </a:r>
            <a:r>
              <a:rPr lang="en-US" dirty="0" err="1"/>
              <a:t>helt</a:t>
            </a:r>
            <a:r>
              <a:rPr lang="en-US" dirty="0"/>
              <a:t> </a:t>
            </a:r>
            <a:r>
              <a:rPr lang="en-US" dirty="0" err="1"/>
              <a:t>annat</a:t>
            </a:r>
            <a:r>
              <a:rPr lang="en-US" dirty="0"/>
              <a:t> </a:t>
            </a:r>
            <a:r>
              <a:rPr lang="en-US" dirty="0" err="1"/>
              <a:t>svar</a:t>
            </a:r>
            <a:r>
              <a:rPr lang="en-US" dirty="0"/>
              <a:t>. </a:t>
            </a:r>
            <a:br>
              <a:rPr lang="en-US" dirty="0"/>
            </a:br>
            <a:br>
              <a:rPr lang="en-US" dirty="0"/>
            </a:br>
            <a:r>
              <a:rPr lang="en-US" dirty="0" err="1"/>
              <a:t>Frågorna</a:t>
            </a:r>
            <a:r>
              <a:rPr lang="en-US" dirty="0"/>
              <a:t> </a:t>
            </a:r>
            <a:r>
              <a:rPr lang="en-US" dirty="0" err="1"/>
              <a:t>som</a:t>
            </a:r>
            <a:r>
              <a:rPr lang="en-US" dirty="0"/>
              <a:t> </a:t>
            </a:r>
            <a:r>
              <a:rPr lang="en-US" dirty="0" err="1"/>
              <a:t>har</a:t>
            </a:r>
            <a:r>
              <a:rPr lang="en-US" dirty="0"/>
              <a:t> “</a:t>
            </a:r>
            <a:r>
              <a:rPr lang="en-US" dirty="0" err="1"/>
              <a:t>ställningstagande</a:t>
            </a:r>
            <a:r>
              <a:rPr lang="en-US" dirty="0"/>
              <a:t>” </a:t>
            </a:r>
            <a:r>
              <a:rPr lang="en-US" dirty="0" err="1"/>
              <a:t>gör</a:t>
            </a:r>
            <a:r>
              <a:rPr lang="en-US" dirty="0"/>
              <a:t> </a:t>
            </a:r>
            <a:r>
              <a:rPr lang="en-US" dirty="0" err="1"/>
              <a:t>att</a:t>
            </a:r>
            <a:r>
              <a:rPr lang="en-US" dirty="0"/>
              <a:t> de </a:t>
            </a:r>
            <a:r>
              <a:rPr lang="en-US" dirty="0" err="1"/>
              <a:t>aktiva</a:t>
            </a:r>
            <a:r>
              <a:rPr lang="en-US" dirty="0"/>
              <a:t> </a:t>
            </a:r>
            <a:r>
              <a:rPr lang="en-US" dirty="0" err="1"/>
              <a:t>behöver</a:t>
            </a:r>
            <a:r>
              <a:rPr lang="en-US" dirty="0"/>
              <a:t> </a:t>
            </a:r>
            <a:r>
              <a:rPr lang="en-US" dirty="0" err="1"/>
              <a:t>välja</a:t>
            </a:r>
            <a:r>
              <a:rPr lang="en-US" dirty="0"/>
              <a:t> </a:t>
            </a:r>
            <a:r>
              <a:rPr lang="en-US" dirty="0" err="1"/>
              <a:t>utifrån</a:t>
            </a:r>
            <a:r>
              <a:rPr lang="en-US" dirty="0"/>
              <a:t> till </a:t>
            </a:r>
            <a:r>
              <a:rPr lang="en-US" dirty="0" err="1"/>
              <a:t>exempel</a:t>
            </a:r>
            <a:r>
              <a:rPr lang="en-US" dirty="0"/>
              <a:t> “</a:t>
            </a:r>
            <a:r>
              <a:rPr lang="en-US" dirty="0" err="1"/>
              <a:t>Mycket</a:t>
            </a:r>
            <a:r>
              <a:rPr lang="en-US" dirty="0"/>
              <a:t> </a:t>
            </a:r>
            <a:r>
              <a:rPr lang="en-US" dirty="0" err="1"/>
              <a:t>viktigt</a:t>
            </a:r>
            <a:r>
              <a:rPr lang="en-US" dirty="0"/>
              <a:t>” till “Inte </a:t>
            </a:r>
            <a:r>
              <a:rPr lang="en-US" dirty="0" err="1"/>
              <a:t>alls</a:t>
            </a:r>
            <a:r>
              <a:rPr lang="en-US" dirty="0"/>
              <a:t> </a:t>
            </a:r>
            <a:r>
              <a:rPr lang="en-US" dirty="0" err="1"/>
              <a:t>viktigt</a:t>
            </a:r>
            <a:r>
              <a:rPr lang="en-US" dirty="0"/>
              <a:t>” </a:t>
            </a:r>
            <a:r>
              <a:rPr lang="en-US" dirty="0" err="1"/>
              <a:t>eller</a:t>
            </a:r>
            <a:r>
              <a:rPr lang="en-US" dirty="0"/>
              <a:t> “</a:t>
            </a:r>
            <a:r>
              <a:rPr lang="en-US" dirty="0" err="1"/>
              <a:t>Mycket</a:t>
            </a:r>
            <a:r>
              <a:rPr lang="en-US" dirty="0"/>
              <a:t> </a:t>
            </a:r>
            <a:r>
              <a:rPr lang="en-US" dirty="0" err="1"/>
              <a:t>sannolikt</a:t>
            </a:r>
            <a:r>
              <a:rPr lang="en-US" dirty="0"/>
              <a:t>” till “Inte </a:t>
            </a:r>
            <a:r>
              <a:rPr lang="en-US" dirty="0" err="1"/>
              <a:t>alls</a:t>
            </a:r>
            <a:r>
              <a:rPr lang="en-US" dirty="0"/>
              <a:t> </a:t>
            </a:r>
            <a:r>
              <a:rPr lang="en-US" dirty="0" err="1"/>
              <a:t>sannolikt</a:t>
            </a:r>
            <a:r>
              <a:rPr lang="en-US" dirty="0"/>
              <a:t>”. </a:t>
            </a:r>
          </a:p>
          <a:p>
            <a:endParaRPr lang="en-US" dirty="0"/>
          </a:p>
          <a:p>
            <a:r>
              <a:rPr lang="en-US" sz="1400" b="1" dirty="0" err="1">
                <a:solidFill>
                  <a:srgbClr val="0070C0"/>
                </a:solidFill>
                <a:latin typeface="Arial Black" panose="020B0A04020102020204" pitchFamily="34" charset="0"/>
              </a:rPr>
              <a:t>Ett</a:t>
            </a:r>
            <a:r>
              <a:rPr lang="en-US" sz="1400" b="1" dirty="0">
                <a:solidFill>
                  <a:srgbClr val="0070C0"/>
                </a:solidFill>
                <a:latin typeface="Arial Black" panose="020B0A04020102020204" pitchFamily="34" charset="0"/>
              </a:rPr>
              <a:t> </a:t>
            </a:r>
            <a:r>
              <a:rPr lang="en-US" sz="1400" b="1" dirty="0" err="1">
                <a:solidFill>
                  <a:srgbClr val="0070C0"/>
                </a:solidFill>
                <a:latin typeface="Arial Black" panose="020B0A04020102020204" pitchFamily="34" charset="0"/>
              </a:rPr>
              <a:t>val</a:t>
            </a:r>
            <a:r>
              <a:rPr lang="en-US" sz="1400" b="1" dirty="0">
                <a:solidFill>
                  <a:srgbClr val="0070C0"/>
                </a:solidFill>
                <a:latin typeface="Arial Black" panose="020B0A04020102020204" pitchFamily="34" charset="0"/>
              </a:rPr>
              <a:t> </a:t>
            </a:r>
            <a:r>
              <a:rPr lang="en-US" sz="1400" b="1" dirty="0" err="1">
                <a:solidFill>
                  <a:srgbClr val="0070C0"/>
                </a:solidFill>
                <a:latin typeface="Arial Black" panose="020B0A04020102020204" pitchFamily="34" charset="0"/>
              </a:rPr>
              <a:t>eller</a:t>
            </a:r>
            <a:r>
              <a:rPr lang="en-US" sz="1400" b="1" dirty="0">
                <a:solidFill>
                  <a:srgbClr val="0070C0"/>
                </a:solidFill>
                <a:latin typeface="Arial Black" panose="020B0A04020102020204" pitchFamily="34" charset="0"/>
              </a:rPr>
              <a:t> </a:t>
            </a:r>
            <a:r>
              <a:rPr lang="en-US" sz="1400" b="1" dirty="0" err="1">
                <a:solidFill>
                  <a:srgbClr val="0070C0"/>
                </a:solidFill>
                <a:latin typeface="Arial Black" panose="020B0A04020102020204" pitchFamily="34" charset="0"/>
              </a:rPr>
              <a:t>mixa</a:t>
            </a:r>
            <a:endParaRPr lang="en-US" sz="1400" b="1" dirty="0">
              <a:solidFill>
                <a:srgbClr val="0070C0"/>
              </a:solidFill>
              <a:latin typeface="Arial Black" panose="020B0A04020102020204" pitchFamily="34" charset="0"/>
            </a:endParaRPr>
          </a:p>
          <a:p>
            <a:r>
              <a:rPr lang="en-US" dirty="0"/>
              <a:t>Du </a:t>
            </a:r>
            <a:r>
              <a:rPr lang="en-US" dirty="0" err="1"/>
              <a:t>kan</a:t>
            </a:r>
            <a:r>
              <a:rPr lang="en-US" dirty="0"/>
              <a:t> </a:t>
            </a:r>
            <a:r>
              <a:rPr lang="en-US" dirty="0" err="1"/>
              <a:t>välja</a:t>
            </a:r>
            <a:r>
              <a:rPr lang="en-US" dirty="0"/>
              <a:t> </a:t>
            </a:r>
            <a:r>
              <a:rPr lang="en-US" dirty="0" err="1"/>
              <a:t>att</a:t>
            </a:r>
            <a:r>
              <a:rPr lang="en-US" dirty="0"/>
              <a:t> </a:t>
            </a:r>
            <a:r>
              <a:rPr lang="en-US" dirty="0" err="1"/>
              <a:t>enbart</a:t>
            </a:r>
            <a:r>
              <a:rPr lang="en-US" dirty="0"/>
              <a:t> </a:t>
            </a:r>
            <a:r>
              <a:rPr lang="en-US" dirty="0" err="1"/>
              <a:t>använda</a:t>
            </a:r>
            <a:r>
              <a:rPr lang="en-US" dirty="0"/>
              <a:t> </a:t>
            </a:r>
            <a:r>
              <a:rPr lang="en-US" dirty="0" err="1"/>
              <a:t>frågor</a:t>
            </a:r>
            <a:r>
              <a:rPr lang="en-US" dirty="0"/>
              <a:t> </a:t>
            </a:r>
            <a:r>
              <a:rPr lang="en-US" dirty="0" err="1"/>
              <a:t>från</a:t>
            </a:r>
            <a:r>
              <a:rPr lang="en-US" dirty="0"/>
              <a:t> </a:t>
            </a:r>
            <a:r>
              <a:rPr lang="en-US" dirty="0" err="1"/>
              <a:t>en</a:t>
            </a:r>
            <a:r>
              <a:rPr lang="en-US" dirty="0"/>
              <a:t> </a:t>
            </a:r>
            <a:r>
              <a:rPr lang="en-US" dirty="0" err="1"/>
              <a:t>frågekategori</a:t>
            </a:r>
            <a:r>
              <a:rPr lang="en-US" dirty="0"/>
              <a:t> </a:t>
            </a:r>
            <a:r>
              <a:rPr lang="en-US" dirty="0" err="1"/>
              <a:t>eller</a:t>
            </a:r>
            <a:r>
              <a:rPr lang="en-US" dirty="0"/>
              <a:t> </a:t>
            </a:r>
            <a:r>
              <a:rPr lang="en-US" dirty="0" err="1"/>
              <a:t>mixa</a:t>
            </a:r>
            <a:r>
              <a:rPr lang="en-US" dirty="0"/>
              <a:t> </a:t>
            </a:r>
            <a:r>
              <a:rPr lang="en-US" dirty="0" err="1"/>
              <a:t>från</a:t>
            </a:r>
            <a:r>
              <a:rPr lang="en-US" dirty="0"/>
              <a:t> </a:t>
            </a:r>
            <a:r>
              <a:rPr lang="en-US" dirty="0" err="1"/>
              <a:t>flera</a:t>
            </a:r>
            <a:r>
              <a:rPr lang="en-US" dirty="0"/>
              <a:t> </a:t>
            </a:r>
            <a:r>
              <a:rPr lang="en-US" dirty="0" err="1"/>
              <a:t>kategorier</a:t>
            </a:r>
            <a:r>
              <a:rPr lang="en-US" dirty="0"/>
              <a:t>. Du </a:t>
            </a:r>
            <a:r>
              <a:rPr lang="en-US" dirty="0" err="1"/>
              <a:t>kan</a:t>
            </a:r>
            <a:r>
              <a:rPr lang="en-US" dirty="0"/>
              <a:t> </a:t>
            </a:r>
            <a:r>
              <a:rPr lang="en-US" dirty="0" err="1"/>
              <a:t>även</a:t>
            </a:r>
            <a:r>
              <a:rPr lang="en-US" dirty="0"/>
              <a:t> </a:t>
            </a:r>
            <a:r>
              <a:rPr lang="en-US" dirty="0" err="1"/>
              <a:t>mixa</a:t>
            </a:r>
            <a:r>
              <a:rPr lang="en-US" dirty="0"/>
              <a:t> </a:t>
            </a:r>
            <a:r>
              <a:rPr lang="en-US" dirty="0" err="1"/>
              <a:t>frågetyperna</a:t>
            </a:r>
            <a:r>
              <a:rPr lang="en-US" dirty="0"/>
              <a:t>: </a:t>
            </a:r>
            <a:r>
              <a:rPr lang="en-US" dirty="0" err="1"/>
              <a:t>flervalsfrågor</a:t>
            </a:r>
            <a:r>
              <a:rPr lang="en-US" dirty="0"/>
              <a:t> och “</a:t>
            </a:r>
            <a:r>
              <a:rPr lang="en-US" dirty="0" err="1"/>
              <a:t>ställningstagande</a:t>
            </a:r>
            <a:r>
              <a:rPr lang="en-US" dirty="0"/>
              <a:t>”. Valet </a:t>
            </a:r>
            <a:r>
              <a:rPr lang="en-US" dirty="0" err="1"/>
              <a:t>är</a:t>
            </a:r>
            <a:r>
              <a:rPr lang="en-US" dirty="0"/>
              <a:t> </a:t>
            </a:r>
            <a:r>
              <a:rPr lang="en-US" dirty="0" err="1"/>
              <a:t>ditt</a:t>
            </a:r>
            <a:r>
              <a:rPr lang="en-US" dirty="0"/>
              <a:t>!</a:t>
            </a:r>
          </a:p>
          <a:p>
            <a:endParaRPr lang="en-US" dirty="0">
              <a:solidFill>
                <a:srgbClr val="0070C0"/>
              </a:solidFill>
              <a:latin typeface="Arial Black" panose="020B0A04020102020204" pitchFamily="34" charset="0"/>
            </a:endParaRPr>
          </a:p>
          <a:p>
            <a:r>
              <a:rPr lang="en-US" sz="1400" b="1" dirty="0" err="1">
                <a:solidFill>
                  <a:srgbClr val="0070C0"/>
                </a:solidFill>
                <a:latin typeface="Arial Black" panose="020B0A04020102020204" pitchFamily="34" charset="0"/>
              </a:rPr>
              <a:t>Förslag</a:t>
            </a:r>
            <a:r>
              <a:rPr lang="en-US" sz="1400" b="1" dirty="0">
                <a:solidFill>
                  <a:srgbClr val="0070C0"/>
                </a:solidFill>
                <a:latin typeface="Arial Black" panose="020B0A04020102020204" pitchFamily="34" charset="0"/>
              </a:rPr>
              <a:t> på </a:t>
            </a:r>
            <a:r>
              <a:rPr lang="en-US" sz="1400" b="1" dirty="0" err="1">
                <a:solidFill>
                  <a:srgbClr val="0070C0"/>
                </a:solidFill>
                <a:latin typeface="Arial Black" panose="020B0A04020102020204" pitchFamily="34" charset="0"/>
              </a:rPr>
              <a:t>följdfrågor</a:t>
            </a:r>
            <a:r>
              <a:rPr lang="en-US" sz="1400" b="1" dirty="0">
                <a:solidFill>
                  <a:srgbClr val="0070C0"/>
                </a:solidFill>
                <a:latin typeface="Arial Black" panose="020B0A04020102020204" pitchFamily="34" charset="0"/>
              </a:rPr>
              <a:t>:</a:t>
            </a:r>
          </a:p>
          <a:p>
            <a:endParaRPr lang="en-US" sz="1400" b="1" dirty="0">
              <a:solidFill>
                <a:srgbClr val="0070C0"/>
              </a:solidFill>
              <a:latin typeface="Arial Black" panose="020B0A04020102020204" pitchFamily="34" charset="0"/>
            </a:endParaRPr>
          </a:p>
          <a:p>
            <a:pPr marL="171450" indent="-171450">
              <a:buFont typeface="Arial" panose="020B0604020202020204" pitchFamily="34" charset="0"/>
              <a:buChar char="•"/>
            </a:pPr>
            <a:r>
              <a:rPr lang="sv-SE" dirty="0"/>
              <a:t>Har du lärt dig något nytt utifrån frågor och svar? Vad i så fall?</a:t>
            </a:r>
          </a:p>
          <a:p>
            <a:pPr marL="171450" indent="-171450">
              <a:buFont typeface="Arial" panose="020B0604020202020204" pitchFamily="34" charset="0"/>
              <a:buChar char="•"/>
            </a:pPr>
            <a:r>
              <a:rPr lang="sv-SE" dirty="0"/>
              <a:t>Hur upplevde du övningen att behöva välja svar/ta ställning? </a:t>
            </a:r>
          </a:p>
          <a:p>
            <a:pPr marL="171450" indent="-171450">
              <a:buFont typeface="Arial" panose="020B0604020202020204" pitchFamily="34" charset="0"/>
              <a:buChar char="•"/>
            </a:pPr>
            <a:r>
              <a:rPr lang="sv-SE" dirty="0"/>
              <a:t>Utifrån våra gemensamma svar, vad känns extra viktigt att ta med oss vidare?</a:t>
            </a:r>
          </a:p>
          <a:p>
            <a:pPr marL="171450" indent="-171450">
              <a:buFont typeface="Arial" panose="020B0604020202020204" pitchFamily="34" charset="0"/>
              <a:buChar char="•"/>
            </a:pPr>
            <a:r>
              <a:rPr lang="sv-SE" dirty="0"/>
              <a:t>Finns det något du ser att vi bör prioritera att jobba tillsammans med framåt?</a:t>
            </a:r>
            <a:br>
              <a:rPr lang="sv-SE" b="1" dirty="0"/>
            </a:br>
            <a:br>
              <a:rPr lang="sv-SE" dirty="0"/>
            </a:br>
            <a:endParaRPr lang="sv-SE" dirty="0"/>
          </a:p>
          <a:p>
            <a:pPr lvl="1"/>
            <a:r>
              <a:rPr lang="sv-SE" dirty="0"/>
              <a:t>Nästa steg</a:t>
            </a:r>
          </a:p>
          <a:p>
            <a:pPr marL="171450" indent="-171450">
              <a:buFont typeface="Arial" panose="020B0604020202020204" pitchFamily="34" charset="0"/>
              <a:buChar char="•"/>
            </a:pPr>
            <a:r>
              <a:rPr lang="sv-SE" dirty="0"/>
              <a:t>Använd dig av </a:t>
            </a:r>
            <a:r>
              <a:rPr lang="sv-SE" dirty="0" err="1"/>
              <a:t>lärgruppsplanen</a:t>
            </a:r>
            <a:r>
              <a:rPr lang="sv-SE" dirty="0"/>
              <a:t> som fördjupar samtalen vidare. Se tips nedan. </a:t>
            </a:r>
          </a:p>
          <a:p>
            <a:pPr marL="171450" indent="-171450">
              <a:buFont typeface="Arial" panose="020B0604020202020204" pitchFamily="34" charset="0"/>
              <a:buChar char="•"/>
            </a:pPr>
            <a:r>
              <a:rPr lang="sv-SE" dirty="0"/>
              <a:t>Låt alla ”checka ut” genom att delge någon som de tar med sig lite extra från samtalen.</a:t>
            </a:r>
          </a:p>
        </p:txBody>
      </p:sp>
      <p:sp>
        <p:nvSpPr>
          <p:cNvPr id="6" name="textruta 5">
            <a:extLst>
              <a:ext uri="{FF2B5EF4-FFF2-40B4-BE49-F238E27FC236}">
                <a16:creationId xmlns:a16="http://schemas.microsoft.com/office/drawing/2014/main" id="{29E15B19-85AC-38D7-EC65-349EE155D3E9}"/>
              </a:ext>
            </a:extLst>
          </p:cNvPr>
          <p:cNvSpPr txBox="1"/>
          <p:nvPr/>
        </p:nvSpPr>
        <p:spPr>
          <a:xfrm>
            <a:off x="842670" y="9759180"/>
            <a:ext cx="5171268" cy="395749"/>
          </a:xfrm>
          <a:prstGeom prst="rect">
            <a:avLst/>
          </a:prstGeom>
          <a:noFill/>
        </p:spPr>
        <p:txBody>
          <a:bodyPr wrap="square" lIns="0" tIns="0" rIns="0" bIns="0" rtlCol="0">
            <a:spAutoFit/>
          </a:bodyPr>
          <a:lstStyle/>
          <a:p>
            <a:pPr>
              <a:lnSpc>
                <a:spcPct val="110000"/>
              </a:lnSpc>
              <a:spcAft>
                <a:spcPts val="600"/>
              </a:spcAft>
            </a:pPr>
            <a:r>
              <a:rPr lang="sv-SE" sz="800" dirty="0">
                <a:latin typeface="Arial" panose="020B0604020202020204" pitchFamily="34" charset="0"/>
                <a:cs typeface="Arial" panose="020B0604020202020204" pitchFamily="34" charset="0"/>
              </a:rPr>
              <a:t>RF-SISU är Riksidrottsförbundets och SISU Idrottsutbildarnas distriktsorganisationer. Vi har två uppdrag, idrott och folkbildning. Vi erbjuder folkbildning i idrottsföreningar för att ge kunskap och kraft åt människors tankar, </a:t>
            </a:r>
            <a:br>
              <a:rPr lang="sv-SE" sz="800" dirty="0">
                <a:latin typeface="Arial" panose="020B0604020202020204" pitchFamily="34" charset="0"/>
                <a:cs typeface="Arial" panose="020B0604020202020204" pitchFamily="34" charset="0"/>
              </a:rPr>
            </a:br>
            <a:r>
              <a:rPr lang="sv-SE" sz="800" dirty="0">
                <a:latin typeface="Arial" panose="020B0604020202020204" pitchFamily="34" charset="0"/>
                <a:cs typeface="Arial" panose="020B0604020202020204" pitchFamily="34" charset="0"/>
              </a:rPr>
              <a:t>idéer och vilja att utvecklas.</a:t>
            </a:r>
          </a:p>
        </p:txBody>
      </p:sp>
      <p:sp>
        <p:nvSpPr>
          <p:cNvPr id="7" name="Platshållare för text 8">
            <a:extLst>
              <a:ext uri="{FF2B5EF4-FFF2-40B4-BE49-F238E27FC236}">
                <a16:creationId xmlns:a16="http://schemas.microsoft.com/office/drawing/2014/main" id="{D0714FF7-4867-E486-32E6-9C35E34A3FB4}"/>
              </a:ext>
            </a:extLst>
          </p:cNvPr>
          <p:cNvSpPr txBox="1">
            <a:spLocks/>
          </p:cNvSpPr>
          <p:nvPr/>
        </p:nvSpPr>
        <p:spPr>
          <a:xfrm>
            <a:off x="508000" y="6593840"/>
            <a:ext cx="6858000" cy="1798320"/>
          </a:xfrm>
          <a:prstGeom prst="rect">
            <a:avLst/>
          </a:prstGeom>
          <a:solidFill>
            <a:schemeClr val="bg1"/>
          </a:solidFill>
          <a:ln w="25400">
            <a:solidFill>
              <a:srgbClr val="0065B0"/>
            </a:solidFill>
          </a:ln>
        </p:spPr>
        <p:txBody>
          <a:bodyPr lIns="180000" tIns="180000" rIns="180000" bIns="180000"/>
          <a:lstStyle>
            <a:lvl1pPr marL="0" indent="0" algn="l" defTabSz="755934" rtl="0" eaLnBrk="1" latinLnBrk="0" hangingPunct="1">
              <a:lnSpc>
                <a:spcPct val="110000"/>
              </a:lnSpc>
              <a:spcBef>
                <a:spcPts val="0"/>
              </a:spcBef>
              <a:spcAft>
                <a:spcPts val="600"/>
              </a:spcAft>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1pPr>
            <a:lvl2pPr marL="12700" indent="0" algn="l" defTabSz="755934" rtl="0" eaLnBrk="1" latinLnBrk="0" hangingPunct="1">
              <a:lnSpc>
                <a:spcPct val="110000"/>
              </a:lnSpc>
              <a:spcBef>
                <a:spcPts val="0"/>
              </a:spcBef>
              <a:spcAft>
                <a:spcPts val="600"/>
              </a:spcAft>
              <a:buFont typeface="Arial" panose="020B0604020202020204" pitchFamily="34" charset="0"/>
              <a:buNone/>
              <a:tabLst/>
              <a:defRPr sz="1400" b="1" i="0" kern="1200">
                <a:solidFill>
                  <a:srgbClr val="0065B0"/>
                </a:solidFill>
                <a:latin typeface="Arial Black" panose="020B0604020202020204" pitchFamily="34" charset="0"/>
                <a:ea typeface="+mn-ea"/>
                <a:cs typeface="Arial Black" panose="020B0604020202020204" pitchFamily="34" charset="0"/>
              </a:defRPr>
            </a:lvl2pPr>
            <a:lvl3pPr marL="755934" indent="0" algn="l" defTabSz="755934" rtl="0" eaLnBrk="1" latinLnBrk="0" hangingPunct="1">
              <a:lnSpc>
                <a:spcPct val="90000"/>
              </a:lnSpc>
              <a:spcBef>
                <a:spcPts val="413"/>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3pPr>
            <a:lvl4pPr marL="1133901" indent="0" algn="l" defTabSz="755934" rtl="0" eaLnBrk="1" latinLnBrk="0" hangingPunct="1">
              <a:lnSpc>
                <a:spcPct val="90000"/>
              </a:lnSpc>
              <a:spcBef>
                <a:spcPts val="413"/>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4pPr>
            <a:lvl5pPr marL="1511869" indent="0" algn="l" defTabSz="755934" rtl="0" eaLnBrk="1" latinLnBrk="0" hangingPunct="1">
              <a:lnSpc>
                <a:spcPct val="90000"/>
              </a:lnSpc>
              <a:spcBef>
                <a:spcPts val="413"/>
              </a:spcBef>
              <a:buFont typeface="Arial" panose="020B0604020202020204" pitchFamily="34" charset="0"/>
              <a:buNone/>
              <a:defRPr sz="1100" kern="1200">
                <a:solidFill>
                  <a:schemeClr val="tx1"/>
                </a:solidFill>
                <a:latin typeface="Arial" panose="020B0604020202020204" pitchFamily="34" charset="0"/>
                <a:ea typeface="+mn-ea"/>
                <a:cs typeface="Arial" panose="020B0604020202020204" pitchFamily="34" charset="0"/>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a:lstStyle>
          <a:p>
            <a:pPr lvl="1"/>
            <a:r>
              <a:rPr lang="en-US" dirty="0">
                <a:solidFill>
                  <a:schemeClr val="tx1"/>
                </a:solidFill>
              </a:rPr>
              <a:t>Tips för dig som vill veta mer:</a:t>
            </a:r>
            <a:br>
              <a:rPr lang="sv-SE" sz="1200" dirty="0"/>
            </a:br>
            <a:br>
              <a:rPr lang="sv-SE" sz="1200" dirty="0"/>
            </a:br>
            <a:r>
              <a:rPr lang="sv-SE" sz="1200" dirty="0"/>
              <a:t>Ta era samtal vidare med hjälp av fördjupningsmaterial som finns.</a:t>
            </a:r>
            <a:br>
              <a:rPr lang="sv-SE" sz="1200" dirty="0"/>
            </a:br>
            <a:br>
              <a:rPr lang="sv-SE" sz="1200" dirty="0"/>
            </a:br>
            <a:r>
              <a:rPr lang="sv-SE" sz="1200" dirty="0">
                <a:hlinkClick r:id="rId2"/>
              </a:rPr>
              <a:t>Vad tycker du? Fördjupning aktiva – Kunskapsarenan</a:t>
            </a:r>
            <a:endParaRPr lang="sv-SE" sz="1200" dirty="0"/>
          </a:p>
          <a:p>
            <a:pPr lvl="1"/>
            <a:r>
              <a:rPr lang="sv-SE" sz="1200" dirty="0">
                <a:hlinkClick r:id="rId3"/>
              </a:rPr>
              <a:t>Vad tycker du? Fördjupning ledare - Kunskapsarenan</a:t>
            </a:r>
            <a:endParaRPr lang="en-US" sz="1200" dirty="0">
              <a:solidFill>
                <a:schemeClr val="tx1"/>
              </a:solidFill>
            </a:endParaRPr>
          </a:p>
        </p:txBody>
      </p:sp>
      <p:pic>
        <p:nvPicPr>
          <p:cNvPr id="8" name="Bildobjekt 7">
            <a:extLst>
              <a:ext uri="{FF2B5EF4-FFF2-40B4-BE49-F238E27FC236}">
                <a16:creationId xmlns:a16="http://schemas.microsoft.com/office/drawing/2014/main" id="{FE0D22DB-3848-F3C1-2BAC-21C9033E40D9}"/>
              </a:ext>
            </a:extLst>
          </p:cNvPr>
          <p:cNvPicPr>
            <a:picLocks noChangeAspect="1"/>
          </p:cNvPicPr>
          <p:nvPr/>
        </p:nvPicPr>
        <p:blipFill>
          <a:blip r:embed="rId4"/>
          <a:srcRect/>
          <a:stretch/>
        </p:blipFill>
        <p:spPr>
          <a:xfrm>
            <a:off x="6230957" y="9588722"/>
            <a:ext cx="775797" cy="727585"/>
          </a:xfrm>
          <a:prstGeom prst="rect">
            <a:avLst/>
          </a:prstGeom>
        </p:spPr>
      </p:pic>
    </p:spTree>
    <p:extLst>
      <p:ext uri="{BB962C8B-B14F-4D97-AF65-F5344CB8AC3E}">
        <p14:creationId xmlns:p14="http://schemas.microsoft.com/office/powerpoint/2010/main" val="1514752110"/>
      </p:ext>
    </p:extLst>
  </p:cSld>
  <p:clrMapOvr>
    <a:masterClrMapping/>
  </p:clrMapOvr>
</p:sld>
</file>

<file path=ppt/theme/theme1.xml><?xml version="1.0" encoding="utf-8"?>
<a:theme xmlns:a="http://schemas.openxmlformats.org/drawingml/2006/main" name="Office-tema">
  <a:themeElements>
    <a:clrScheme name="Egen 10">
      <a:dk1>
        <a:srgbClr val="000000"/>
      </a:dk1>
      <a:lt1>
        <a:srgbClr val="FFFFFF"/>
      </a:lt1>
      <a:dk2>
        <a:srgbClr val="44546A"/>
      </a:dk2>
      <a:lt2>
        <a:srgbClr val="E7E6E6"/>
      </a:lt2>
      <a:accent1>
        <a:srgbClr val="00B1EB"/>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t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D000CDD893FE6E4AA26AEECFD7C3B744" ma:contentTypeVersion="19" ma:contentTypeDescription="Skapa ett nytt dokument." ma:contentTypeScope="" ma:versionID="b3fb2f85f9c61eeaac58693f60e7f3a2">
  <xsd:schema xmlns:xsd="http://www.w3.org/2001/XMLSchema" xmlns:xs="http://www.w3.org/2001/XMLSchema" xmlns:p="http://schemas.microsoft.com/office/2006/metadata/properties" xmlns:ns2="3f2f59d6-af6c-49ea-999e-f75f0ee57c3a" xmlns:ns3="26a60150-de19-4102-8dcb-d76cd5ec3ad9" targetNamespace="http://schemas.microsoft.com/office/2006/metadata/properties" ma:root="true" ma:fieldsID="5d5db13e3829357ce5511b7c906cdae8" ns2:_="" ns3:_="">
    <xsd:import namespace="3f2f59d6-af6c-49ea-999e-f75f0ee57c3a"/>
    <xsd:import namespace="26a60150-de19-4102-8dcb-d76cd5ec3a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f59d6-af6c-49ea-999e-f75f0ee57c3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8388976d-16c6-41ea-945b-93cbf571486f}" ma:internalName="TaxCatchAll" ma:showField="CatchAllData" ma:web="3f2f59d6-af6c-49ea-999e-f75f0ee57c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a60150-de19-4102-8dcb-d76cd5ec3ad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3f2f59d6-af6c-49ea-999e-f75f0ee57c3a" xsi:nil="true"/>
    <lcf76f155ced4ddcb4097134ff3c332f xmlns="26a60150-de19-4102-8dcb-d76cd5ec3ad9">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kument" ma:contentTypeID="0x010100D000CDD893FE6E4AA26AEECFD7C3B744" ma:contentTypeVersion="19" ma:contentTypeDescription="Skapa ett nytt dokument." ma:contentTypeScope="" ma:versionID="b3fb2f85f9c61eeaac58693f60e7f3a2">
  <xsd:schema xmlns:xsd="http://www.w3.org/2001/XMLSchema" xmlns:xs="http://www.w3.org/2001/XMLSchema" xmlns:p="http://schemas.microsoft.com/office/2006/metadata/properties" xmlns:ns2="3f2f59d6-af6c-49ea-999e-f75f0ee57c3a" xmlns:ns3="26a60150-de19-4102-8dcb-d76cd5ec3ad9" targetNamespace="http://schemas.microsoft.com/office/2006/metadata/properties" ma:root="true" ma:fieldsID="5d5db13e3829357ce5511b7c906cdae8" ns2:_="" ns3:_="">
    <xsd:import namespace="3f2f59d6-af6c-49ea-999e-f75f0ee57c3a"/>
    <xsd:import namespace="26a60150-de19-4102-8dcb-d76cd5ec3a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MediaServiceSearchProperties" minOccurs="0"/>
                <xsd:element ref="ns3:MediaServiceObjectDetectorVersion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2f59d6-af6c-49ea-999e-f75f0ee57c3a" elementFormDefault="qualified">
    <xsd:import namespace="http://schemas.microsoft.com/office/2006/documentManagement/types"/>
    <xsd:import namespace="http://schemas.microsoft.com/office/infopath/2007/PartnerControls"/>
    <xsd:element name="SharedWithUsers" ma:index="8" nillable="true" ma:displayName="Delat med"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Delat med information" ma:description="" ma:internalName="SharedWithDetails" ma:readOnly="true">
      <xsd:simpleType>
        <xsd:restriction base="dms:Note">
          <xsd:maxLength value="255"/>
        </xsd:restriction>
      </xsd:simpleType>
    </xsd:element>
    <xsd:element name="TaxCatchAll" ma:index="23" nillable="true" ma:displayName="Taxonomy Catch All Column" ma:hidden="true" ma:list="{8388976d-16c6-41ea-945b-93cbf571486f}" ma:internalName="TaxCatchAll" ma:showField="CatchAllData" ma:web="3f2f59d6-af6c-49ea-999e-f75f0ee57c3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26a60150-de19-4102-8dcb-d76cd5ec3ad9"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markeringar" ma:readOnly="false" ma:fieldId="{5cf76f15-5ced-4ddc-b409-7134ff3c332f}" ma:taxonomyMulti="true" ma:sspId="569f3a60-3ad3-4329-af7f-6cf4f85e1abb"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0EFEDDA-5E37-41C8-9C55-758FADB167D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f59d6-af6c-49ea-999e-f75f0ee57c3a"/>
    <ds:schemaRef ds:uri="26a60150-de19-4102-8dcb-d76cd5ec3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CCA5B29-39D4-469E-A8F4-BDB05FEDDD6B}">
  <ds:schemaRefs>
    <ds:schemaRef ds:uri="http://schemas.microsoft.com/sharepoint/v3/contenttype/forms"/>
  </ds:schemaRefs>
</ds:datastoreItem>
</file>

<file path=customXml/itemProps3.xml><?xml version="1.0" encoding="utf-8"?>
<ds:datastoreItem xmlns:ds="http://schemas.openxmlformats.org/officeDocument/2006/customXml" ds:itemID="{232F8D52-1705-42BB-82AF-B6182F9801E2}">
  <ds:schemaRefs>
    <ds:schemaRef ds:uri="http://purl.org/dc/dcmitype/"/>
    <ds:schemaRef ds:uri="http://purl.org/dc/terms/"/>
    <ds:schemaRef ds:uri="3f2f59d6-af6c-49ea-999e-f75f0ee57c3a"/>
    <ds:schemaRef ds:uri="http://schemas.microsoft.com/office/infopath/2007/PartnerControls"/>
    <ds:schemaRef ds:uri="http://www.w3.org/XML/1998/namespace"/>
    <ds:schemaRef ds:uri="26a60150-de19-4102-8dcb-d76cd5ec3ad9"/>
    <ds:schemaRef ds:uri="http://schemas.microsoft.com/office/2006/documentManagement/types"/>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2D16B342-2F48-4022-A4CC-006C2DBBF8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2f59d6-af6c-49ea-999e-f75f0ee57c3a"/>
    <ds:schemaRef ds:uri="26a60150-de19-4102-8dcb-d76cd5ec3a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e782e157-8ece-4105-b8e9-fe1eecbfcd69}" enabled="1" method="Privileged" siteId="{eb5b2d6e-028e-454d-b878-0c055adbeb2a}" removed="0"/>
</clbl:labelList>
</file>

<file path=docProps/app.xml><?xml version="1.0" encoding="utf-8"?>
<Properties xmlns="http://schemas.openxmlformats.org/officeDocument/2006/extended-properties" xmlns:vt="http://schemas.openxmlformats.org/officeDocument/2006/docPropsVTypes">
  <Template>Office Theme</Template>
  <TotalTime>0</TotalTime>
  <Words>538</Words>
  <Application>Microsoft Office PowerPoint</Application>
  <PresentationFormat>Anpassad</PresentationFormat>
  <Paragraphs>35</Paragraphs>
  <Slides>2</Slides>
  <Notes>0</Notes>
  <HiddenSlides>0</HiddenSlides>
  <MMClips>0</MMClips>
  <ScaleCrop>false</ScaleCrop>
  <HeadingPairs>
    <vt:vector size="4" baseType="variant">
      <vt:variant>
        <vt:lpstr>Tema</vt:lpstr>
      </vt:variant>
      <vt:variant>
        <vt:i4>1</vt:i4>
      </vt:variant>
      <vt:variant>
        <vt:lpstr>Bildrubriker</vt:lpstr>
      </vt:variant>
      <vt:variant>
        <vt:i4>2</vt:i4>
      </vt:variant>
    </vt:vector>
  </HeadingPairs>
  <TitlesOfParts>
    <vt:vector size="3" baseType="lpstr">
      <vt:lpstr>Office-tema</vt:lpstr>
      <vt:lpstr>Vad tycker du? - fördjupning för dig som utövare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Tor Widerberg (RF)</dc:creator>
  <cp:lastModifiedBy>Maria Ståhl (RF och SISU)</cp:lastModifiedBy>
  <cp:revision>81</cp:revision>
  <dcterms:created xsi:type="dcterms:W3CDTF">2018-11-13T14:50:57Z</dcterms:created>
  <dcterms:modified xsi:type="dcterms:W3CDTF">2026-02-11T13:15:54Z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0x010100D000CDD893FE6E4AA26AEECFD7C3B744</vt:lpwstr>
  </property>
  <property fmtid="{D5CDD505-2E9C-101B-9397-08002B2CF9AE}" pid="3" name="MediaServiceImageTags">
    <vt:lpwstr/>
  </property>
</Properties>
</file>